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3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E74F2-079C-4AE0-9F25-13F2CA1FE066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15C9B-BC69-4332-833F-4AE99EC0D7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7143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AD16B-0C39-49B1-8E4F-4279B506C53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2838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AD16B-0C39-49B1-8E4F-4279B506C53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026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98FF-6A08-4917-ADAB-112B498DF222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5248-5142-43DC-9584-1218C3030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9221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98FF-6A08-4917-ADAB-112B498DF222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5248-5142-43DC-9584-1218C3030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03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98FF-6A08-4917-ADAB-112B498DF222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5248-5142-43DC-9584-1218C3030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78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98FF-6A08-4917-ADAB-112B498DF222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5248-5142-43DC-9584-1218C3030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4978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98FF-6A08-4917-ADAB-112B498DF222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5248-5142-43DC-9584-1218C3030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580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98FF-6A08-4917-ADAB-112B498DF222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5248-5142-43DC-9584-1218C3030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344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98FF-6A08-4917-ADAB-112B498DF222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5248-5142-43DC-9584-1218C3030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266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98FF-6A08-4917-ADAB-112B498DF222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5248-5142-43DC-9584-1218C3030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66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98FF-6A08-4917-ADAB-112B498DF222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5248-5142-43DC-9584-1218C3030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84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98FF-6A08-4917-ADAB-112B498DF222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5248-5142-43DC-9584-1218C3030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656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98FF-6A08-4917-ADAB-112B498DF222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5248-5142-43DC-9584-1218C3030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656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E98FF-6A08-4917-ADAB-112B498DF222}" type="datetimeFigureOut">
              <a:rPr lang="zh-CN" altLang="en-US" smtClean="0"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E5248-5142-43DC-9584-1218C30300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820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矩形 156"/>
          <p:cNvSpPr/>
          <p:nvPr/>
        </p:nvSpPr>
        <p:spPr>
          <a:xfrm>
            <a:off x="191400" y="121593"/>
            <a:ext cx="11782887" cy="656931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81" name="矩形 180"/>
          <p:cNvSpPr/>
          <p:nvPr/>
        </p:nvSpPr>
        <p:spPr>
          <a:xfrm>
            <a:off x="3888115" y="234201"/>
            <a:ext cx="480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b="1" dirty="0"/>
              <a:t>职业</a:t>
            </a:r>
            <a:r>
              <a:rPr lang="zh-CN" altLang="en-US" b="1" dirty="0" smtClean="0"/>
              <a:t>年金基金归集业务经办流程示意图</a:t>
            </a:r>
            <a:r>
              <a:rPr lang="zh-CN" altLang="en-US" sz="1600" b="1" dirty="0" smtClean="0"/>
              <a:t>（图一）</a:t>
            </a:r>
            <a:endParaRPr lang="zh-CN" altLang="en-US" sz="1600" b="1" dirty="0"/>
          </a:p>
        </p:txBody>
      </p:sp>
      <p:sp>
        <p:nvSpPr>
          <p:cNvPr id="84" name="矩形 83"/>
          <p:cNvSpPr/>
          <p:nvPr/>
        </p:nvSpPr>
        <p:spPr>
          <a:xfrm>
            <a:off x="796023" y="1900485"/>
            <a:ext cx="1046824" cy="3180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>
                <a:solidFill>
                  <a:schemeClr val="tx1"/>
                </a:solidFill>
              </a:rPr>
              <a:t>参保单</a:t>
            </a:r>
            <a:r>
              <a:rPr lang="zh-CN" altLang="en-US" sz="900" dirty="0" smtClean="0">
                <a:solidFill>
                  <a:schemeClr val="tx1"/>
                </a:solidFill>
              </a:rPr>
              <a:t>位</a:t>
            </a:r>
            <a:endParaRPr lang="en-US" altLang="zh-CN" sz="900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796023" y="1099601"/>
            <a:ext cx="1041460" cy="32320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>
                <a:solidFill>
                  <a:schemeClr val="tx1"/>
                </a:solidFill>
              </a:rPr>
              <a:t>参保人员</a:t>
            </a:r>
          </a:p>
        </p:txBody>
      </p:sp>
      <p:cxnSp>
        <p:nvCxnSpPr>
          <p:cNvPr id="61" name="直接箭头连接符 60"/>
          <p:cNvCxnSpPr>
            <a:stCxn id="60" idx="2"/>
            <a:endCxn id="84" idx="0"/>
          </p:cNvCxnSpPr>
          <p:nvPr/>
        </p:nvCxnSpPr>
        <p:spPr>
          <a:xfrm>
            <a:off x="1316753" y="1422805"/>
            <a:ext cx="2682" cy="4776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757528" y="671766"/>
            <a:ext cx="160875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00" b="1" dirty="0"/>
              <a:t>参保单</a:t>
            </a:r>
            <a:r>
              <a:rPr lang="zh-CN" altLang="en-US" sz="1000" b="1" dirty="0" smtClean="0"/>
              <a:t>位和参</a:t>
            </a:r>
            <a:r>
              <a:rPr lang="zh-CN" altLang="en-US" sz="1000" b="1" dirty="0"/>
              <a:t>保人员</a:t>
            </a:r>
          </a:p>
        </p:txBody>
      </p:sp>
      <p:sp>
        <p:nvSpPr>
          <p:cNvPr id="100" name="矩形 99"/>
          <p:cNvSpPr/>
          <p:nvPr/>
        </p:nvSpPr>
        <p:spPr>
          <a:xfrm>
            <a:off x="3553938" y="652276"/>
            <a:ext cx="231174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50" b="1" dirty="0" smtClean="0"/>
              <a:t>经办</a:t>
            </a:r>
            <a:r>
              <a:rPr lang="zh-CN" altLang="en-US" sz="1050" b="1" dirty="0"/>
              <a:t>机构</a:t>
            </a:r>
          </a:p>
        </p:txBody>
      </p:sp>
      <p:sp>
        <p:nvSpPr>
          <p:cNvPr id="101" name="矩形 100"/>
          <p:cNvSpPr/>
          <p:nvPr/>
        </p:nvSpPr>
        <p:spPr>
          <a:xfrm>
            <a:off x="10251757" y="672510"/>
            <a:ext cx="192705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50" b="1" dirty="0" smtClean="0"/>
              <a:t>归集账户银行</a:t>
            </a:r>
            <a:endParaRPr lang="zh-CN" altLang="en-US" sz="1050" b="1" dirty="0"/>
          </a:p>
        </p:txBody>
      </p:sp>
      <p:cxnSp>
        <p:nvCxnSpPr>
          <p:cNvPr id="444" name="直接连接符 443"/>
          <p:cNvCxnSpPr/>
          <p:nvPr/>
        </p:nvCxnSpPr>
        <p:spPr>
          <a:xfrm flipV="1">
            <a:off x="189916" y="652276"/>
            <a:ext cx="11780541" cy="12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直接连接符 453"/>
          <p:cNvCxnSpPr/>
          <p:nvPr/>
        </p:nvCxnSpPr>
        <p:spPr>
          <a:xfrm>
            <a:off x="187569" y="887513"/>
            <a:ext cx="1178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矩形 101"/>
          <p:cNvSpPr/>
          <p:nvPr/>
        </p:nvSpPr>
        <p:spPr>
          <a:xfrm>
            <a:off x="7388421" y="1896216"/>
            <a:ext cx="1137996" cy="3180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税务部门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2600659" y="1900485"/>
            <a:ext cx="1024989" cy="3180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业务岗位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8818686" y="1888762"/>
            <a:ext cx="1160715" cy="3180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财政部门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113" name="直接连接符 112"/>
          <p:cNvCxnSpPr/>
          <p:nvPr/>
        </p:nvCxnSpPr>
        <p:spPr>
          <a:xfrm flipH="1" flipV="1">
            <a:off x="2373992" y="664775"/>
            <a:ext cx="7278" cy="6004863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连接符 118"/>
          <p:cNvCxnSpPr/>
          <p:nvPr/>
        </p:nvCxnSpPr>
        <p:spPr>
          <a:xfrm flipV="1">
            <a:off x="7334296" y="648454"/>
            <a:ext cx="10634" cy="6021184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接连接符 119"/>
          <p:cNvCxnSpPr/>
          <p:nvPr/>
        </p:nvCxnSpPr>
        <p:spPr>
          <a:xfrm flipV="1">
            <a:off x="8750875" y="669721"/>
            <a:ext cx="10634" cy="6021184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矩形 122"/>
          <p:cNvSpPr/>
          <p:nvPr/>
        </p:nvSpPr>
        <p:spPr>
          <a:xfrm>
            <a:off x="6856182" y="664890"/>
            <a:ext cx="231174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50" b="1" dirty="0" smtClean="0"/>
              <a:t>税务部门</a:t>
            </a:r>
            <a:endParaRPr lang="zh-CN" altLang="en-US" sz="1050" b="1" dirty="0"/>
          </a:p>
        </p:txBody>
      </p:sp>
      <p:cxnSp>
        <p:nvCxnSpPr>
          <p:cNvPr id="124" name="直接连接符 123"/>
          <p:cNvCxnSpPr/>
          <p:nvPr/>
        </p:nvCxnSpPr>
        <p:spPr>
          <a:xfrm flipV="1">
            <a:off x="10174673" y="656009"/>
            <a:ext cx="10634" cy="6021184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矩形 124"/>
          <p:cNvSpPr/>
          <p:nvPr/>
        </p:nvSpPr>
        <p:spPr>
          <a:xfrm>
            <a:off x="8384537" y="675426"/>
            <a:ext cx="231174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50" b="1" dirty="0" smtClean="0"/>
              <a:t>财政部门</a:t>
            </a:r>
            <a:endParaRPr lang="zh-CN" altLang="en-US" sz="1050" b="1" dirty="0"/>
          </a:p>
        </p:txBody>
      </p:sp>
      <p:sp>
        <p:nvSpPr>
          <p:cNvPr id="134" name="矩形 133"/>
          <p:cNvSpPr/>
          <p:nvPr/>
        </p:nvSpPr>
        <p:spPr>
          <a:xfrm>
            <a:off x="10506739" y="1884493"/>
            <a:ext cx="1259810" cy="3180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本级归集账户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35" name="矩形 134"/>
          <p:cNvSpPr/>
          <p:nvPr/>
        </p:nvSpPr>
        <p:spPr>
          <a:xfrm>
            <a:off x="1782867" y="1390375"/>
            <a:ext cx="9925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缴费申报、核定</a:t>
            </a:r>
            <a:endParaRPr lang="zh-CN" altLang="en-US" sz="900" dirty="0"/>
          </a:p>
        </p:txBody>
      </p:sp>
      <p:cxnSp>
        <p:nvCxnSpPr>
          <p:cNvPr id="140" name="肘形连接符 139"/>
          <p:cNvCxnSpPr/>
          <p:nvPr/>
        </p:nvCxnSpPr>
        <p:spPr>
          <a:xfrm rot="5400000" flipH="1" flipV="1">
            <a:off x="5367832" y="34853"/>
            <a:ext cx="821" cy="4347902"/>
          </a:xfrm>
          <a:prstGeom prst="bentConnector4">
            <a:avLst>
              <a:gd name="adj1" fmla="val -56176005"/>
              <a:gd name="adj2" fmla="val 10011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矩形 155"/>
          <p:cNvSpPr/>
          <p:nvPr/>
        </p:nvSpPr>
        <p:spPr>
          <a:xfrm>
            <a:off x="1701268" y="2261637"/>
            <a:ext cx="1196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dirty="0" smtClean="0"/>
              <a:t>补记记实</a:t>
            </a:r>
            <a:endParaRPr lang="en-US" altLang="zh-CN" sz="900" dirty="0" smtClean="0"/>
          </a:p>
          <a:p>
            <a:pPr algn="ctr"/>
            <a:r>
              <a:rPr lang="zh-CN" altLang="en-US" sz="900" dirty="0" smtClean="0"/>
              <a:t>申报、核定</a:t>
            </a:r>
            <a:endParaRPr lang="zh-CN" altLang="en-US" sz="900" dirty="0"/>
          </a:p>
        </p:txBody>
      </p:sp>
      <p:sp>
        <p:nvSpPr>
          <p:cNvPr id="162" name="矩形 161"/>
          <p:cNvSpPr/>
          <p:nvPr/>
        </p:nvSpPr>
        <p:spPr>
          <a:xfrm>
            <a:off x="4501499" y="2734539"/>
            <a:ext cx="13388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申请实账部分利息资金</a:t>
            </a:r>
            <a:endParaRPr lang="zh-CN" altLang="en-US" sz="900" dirty="0"/>
          </a:p>
        </p:txBody>
      </p:sp>
      <p:sp>
        <p:nvSpPr>
          <p:cNvPr id="183" name="矩形 182"/>
          <p:cNvSpPr/>
          <p:nvPr/>
        </p:nvSpPr>
        <p:spPr>
          <a:xfrm>
            <a:off x="4513775" y="3005224"/>
            <a:ext cx="12234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缴纳补记、记实资金</a:t>
            </a:r>
            <a:endParaRPr lang="zh-CN" altLang="en-US" sz="900" dirty="0"/>
          </a:p>
        </p:txBody>
      </p:sp>
      <p:sp>
        <p:nvSpPr>
          <p:cNvPr id="185" name="矩形 184"/>
          <p:cNvSpPr/>
          <p:nvPr/>
        </p:nvSpPr>
        <p:spPr>
          <a:xfrm flipH="1">
            <a:off x="11200497" y="4018980"/>
            <a:ext cx="55471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dirty="0" smtClean="0"/>
              <a:t>省、市、县本级基金</a:t>
            </a:r>
            <a:endParaRPr lang="zh-CN" altLang="en-US" sz="900" dirty="0"/>
          </a:p>
        </p:txBody>
      </p:sp>
      <p:cxnSp>
        <p:nvCxnSpPr>
          <p:cNvPr id="196" name="肘形连接符 195"/>
          <p:cNvCxnSpPr/>
          <p:nvPr/>
        </p:nvCxnSpPr>
        <p:spPr>
          <a:xfrm flipV="1">
            <a:off x="8179357" y="1443643"/>
            <a:ext cx="3098630" cy="440850"/>
          </a:xfrm>
          <a:prstGeom prst="bentConnector3">
            <a:avLst>
              <a:gd name="adj1" fmla="val 817"/>
            </a:avLst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接箭头连接符 207"/>
          <p:cNvCxnSpPr/>
          <p:nvPr/>
        </p:nvCxnSpPr>
        <p:spPr>
          <a:xfrm>
            <a:off x="11267354" y="1459472"/>
            <a:ext cx="0" cy="414388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矩形 210"/>
          <p:cNvSpPr/>
          <p:nvPr/>
        </p:nvSpPr>
        <p:spPr>
          <a:xfrm>
            <a:off x="9077311" y="1249919"/>
            <a:ext cx="8771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正常缴费资金</a:t>
            </a:r>
            <a:endParaRPr lang="zh-CN" altLang="en-US" sz="900" dirty="0"/>
          </a:p>
        </p:txBody>
      </p:sp>
      <p:cxnSp>
        <p:nvCxnSpPr>
          <p:cNvPr id="212" name="肘形连接符 211"/>
          <p:cNvCxnSpPr/>
          <p:nvPr/>
        </p:nvCxnSpPr>
        <p:spPr>
          <a:xfrm flipV="1">
            <a:off x="9116995" y="1700988"/>
            <a:ext cx="2012917" cy="203795"/>
          </a:xfrm>
          <a:prstGeom prst="bentConnector3">
            <a:avLst>
              <a:gd name="adj1" fmla="val 876"/>
            </a:avLst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接箭头连接符 214"/>
          <p:cNvCxnSpPr/>
          <p:nvPr/>
        </p:nvCxnSpPr>
        <p:spPr>
          <a:xfrm>
            <a:off x="11100904" y="1697040"/>
            <a:ext cx="1" cy="214966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矩形 216"/>
          <p:cNvSpPr/>
          <p:nvPr/>
        </p:nvSpPr>
        <p:spPr>
          <a:xfrm>
            <a:off x="9463335" y="1395292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财政专户暂存缴费计付利息</a:t>
            </a:r>
            <a:endParaRPr lang="en-US" altLang="zh-CN" sz="900" dirty="0" smtClean="0"/>
          </a:p>
          <a:p>
            <a:r>
              <a:rPr lang="zh-CN" altLang="en-US" sz="900" dirty="0" smtClean="0"/>
              <a:t>  和比照财政库款计付利息</a:t>
            </a:r>
            <a:endParaRPr lang="zh-CN" altLang="en-US" sz="900" dirty="0"/>
          </a:p>
        </p:txBody>
      </p:sp>
      <p:cxnSp>
        <p:nvCxnSpPr>
          <p:cNvPr id="221" name="直接箭头连接符 220"/>
          <p:cNvCxnSpPr/>
          <p:nvPr/>
        </p:nvCxnSpPr>
        <p:spPr>
          <a:xfrm flipH="1" flipV="1">
            <a:off x="11353316" y="2176838"/>
            <a:ext cx="4455" cy="1331201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矩形 221"/>
          <p:cNvSpPr/>
          <p:nvPr/>
        </p:nvSpPr>
        <p:spPr>
          <a:xfrm>
            <a:off x="960924" y="3287345"/>
            <a:ext cx="1163629" cy="32320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转入参保人员及其他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225" name="直接箭头连接符 224"/>
          <p:cNvCxnSpPr/>
          <p:nvPr/>
        </p:nvCxnSpPr>
        <p:spPr>
          <a:xfrm flipV="1">
            <a:off x="2124553" y="3517078"/>
            <a:ext cx="9228763" cy="2207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矩形 226"/>
          <p:cNvSpPr/>
          <p:nvPr/>
        </p:nvSpPr>
        <p:spPr>
          <a:xfrm>
            <a:off x="4507332" y="3306472"/>
            <a:ext cx="12234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转入资金及其他资金</a:t>
            </a:r>
            <a:endParaRPr lang="zh-CN" altLang="en-US" sz="900" dirty="0"/>
          </a:p>
        </p:txBody>
      </p:sp>
      <p:sp>
        <p:nvSpPr>
          <p:cNvPr id="228" name="矩形 227"/>
          <p:cNvSpPr/>
          <p:nvPr/>
        </p:nvSpPr>
        <p:spPr>
          <a:xfrm>
            <a:off x="5833869" y="1891748"/>
            <a:ext cx="1197266" cy="3180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财务岗位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232" name="肘形连接符 231"/>
          <p:cNvCxnSpPr/>
          <p:nvPr/>
        </p:nvCxnSpPr>
        <p:spPr>
          <a:xfrm flipV="1">
            <a:off x="9979401" y="2107309"/>
            <a:ext cx="527338" cy="4269"/>
          </a:xfrm>
          <a:prstGeom prst="bentConnector3">
            <a:avLst>
              <a:gd name="adj1" fmla="val 50000"/>
            </a:avLst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矩形 233"/>
          <p:cNvSpPr/>
          <p:nvPr/>
        </p:nvSpPr>
        <p:spPr>
          <a:xfrm>
            <a:off x="9947060" y="1808131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实账部</a:t>
            </a:r>
            <a:endParaRPr lang="en-US" altLang="zh-CN" sz="900" dirty="0" smtClean="0"/>
          </a:p>
          <a:p>
            <a:r>
              <a:rPr lang="zh-CN" altLang="en-US" sz="900" dirty="0" smtClean="0"/>
              <a:t>分利息</a:t>
            </a:r>
            <a:endParaRPr lang="zh-CN" altLang="en-US" sz="900" dirty="0"/>
          </a:p>
        </p:txBody>
      </p:sp>
      <p:cxnSp>
        <p:nvCxnSpPr>
          <p:cNvPr id="235" name="肘形连接符 234"/>
          <p:cNvCxnSpPr/>
          <p:nvPr/>
        </p:nvCxnSpPr>
        <p:spPr>
          <a:xfrm rot="10800000">
            <a:off x="6406957" y="1255012"/>
            <a:ext cx="5070899" cy="612998"/>
          </a:xfrm>
          <a:prstGeom prst="bentConnector3">
            <a:avLst>
              <a:gd name="adj1" fmla="val 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矩形 245"/>
          <p:cNvSpPr/>
          <p:nvPr/>
        </p:nvSpPr>
        <p:spPr>
          <a:xfrm>
            <a:off x="7433597" y="1088345"/>
            <a:ext cx="110799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各类资金实收信息</a:t>
            </a:r>
            <a:endParaRPr lang="zh-CN" altLang="en-US" sz="900" dirty="0"/>
          </a:p>
        </p:txBody>
      </p:sp>
      <p:cxnSp>
        <p:nvCxnSpPr>
          <p:cNvPr id="257" name="肘形连接符 256"/>
          <p:cNvCxnSpPr/>
          <p:nvPr/>
        </p:nvCxnSpPr>
        <p:spPr>
          <a:xfrm rot="10800000">
            <a:off x="6626011" y="1438483"/>
            <a:ext cx="1029673" cy="446011"/>
          </a:xfrm>
          <a:prstGeom prst="bentConnector3">
            <a:avLst>
              <a:gd name="adj1" fmla="val -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直接箭头连接符 271"/>
          <p:cNvCxnSpPr/>
          <p:nvPr/>
        </p:nvCxnSpPr>
        <p:spPr>
          <a:xfrm>
            <a:off x="6651092" y="1450106"/>
            <a:ext cx="0" cy="429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矩形 284"/>
          <p:cNvSpPr/>
          <p:nvPr/>
        </p:nvSpPr>
        <p:spPr>
          <a:xfrm>
            <a:off x="6802542" y="1431452"/>
            <a:ext cx="6463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实征信息</a:t>
            </a:r>
            <a:endParaRPr lang="zh-CN" altLang="en-US" sz="900" dirty="0"/>
          </a:p>
        </p:txBody>
      </p:sp>
      <p:sp>
        <p:nvSpPr>
          <p:cNvPr id="78" name="矩形 77"/>
          <p:cNvSpPr/>
          <p:nvPr/>
        </p:nvSpPr>
        <p:spPr>
          <a:xfrm>
            <a:off x="4963727" y="1806222"/>
            <a:ext cx="8771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900" dirty="0" smtClean="0"/>
              <a:t>实缴到账信息</a:t>
            </a:r>
            <a:endParaRPr lang="zh-CN" altLang="en-US" sz="900" dirty="0"/>
          </a:p>
        </p:txBody>
      </p:sp>
      <p:cxnSp>
        <p:nvCxnSpPr>
          <p:cNvPr id="289" name="直接箭头连接符 288"/>
          <p:cNvCxnSpPr>
            <a:stCxn id="103" idx="3"/>
          </p:cNvCxnSpPr>
          <p:nvPr/>
        </p:nvCxnSpPr>
        <p:spPr>
          <a:xfrm>
            <a:off x="3625648" y="2059503"/>
            <a:ext cx="779166" cy="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矩形 289"/>
          <p:cNvSpPr/>
          <p:nvPr/>
        </p:nvSpPr>
        <p:spPr>
          <a:xfrm>
            <a:off x="4391011" y="1911069"/>
            <a:ext cx="528932" cy="29518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zh-CN" altLang="en-US" sz="900" dirty="0" smtClean="0">
                <a:solidFill>
                  <a:schemeClr val="tx1"/>
                </a:solidFill>
              </a:rPr>
              <a:t>账实匹配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291" name="直接箭头连接符 290"/>
          <p:cNvCxnSpPr>
            <a:stCxn id="228" idx="1"/>
            <a:endCxn id="290" idx="3"/>
          </p:cNvCxnSpPr>
          <p:nvPr/>
        </p:nvCxnSpPr>
        <p:spPr>
          <a:xfrm flipH="1">
            <a:off x="4919943" y="2050766"/>
            <a:ext cx="913926" cy="7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矩形 303"/>
          <p:cNvSpPr/>
          <p:nvPr/>
        </p:nvSpPr>
        <p:spPr>
          <a:xfrm>
            <a:off x="3716716" y="174171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900" dirty="0" smtClean="0"/>
              <a:t>各类业务</a:t>
            </a:r>
            <a:endParaRPr lang="en-US" altLang="zh-CN" sz="900" dirty="0" smtClean="0"/>
          </a:p>
          <a:p>
            <a:pPr algn="ctr"/>
            <a:r>
              <a:rPr lang="zh-CN" altLang="en-US" sz="900" dirty="0" smtClean="0"/>
              <a:t>经办信息</a:t>
            </a:r>
            <a:endParaRPr lang="zh-CN" altLang="en-US" sz="900" dirty="0"/>
          </a:p>
        </p:txBody>
      </p:sp>
      <p:sp>
        <p:nvSpPr>
          <p:cNvPr id="330" name="矩形 329"/>
          <p:cNvSpPr/>
          <p:nvPr/>
        </p:nvSpPr>
        <p:spPr>
          <a:xfrm>
            <a:off x="4226269" y="1367973"/>
            <a:ext cx="856093" cy="29518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确认本级当期基金量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331" name="矩形 330"/>
          <p:cNvSpPr/>
          <p:nvPr/>
        </p:nvSpPr>
        <p:spPr>
          <a:xfrm>
            <a:off x="10643240" y="5283453"/>
            <a:ext cx="1214410" cy="31831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省级归集账户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336" name="直接箭头连接符 335"/>
          <p:cNvCxnSpPr/>
          <p:nvPr/>
        </p:nvCxnSpPr>
        <p:spPr>
          <a:xfrm>
            <a:off x="11654082" y="2202314"/>
            <a:ext cx="3169" cy="3070112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肘形连接符 341"/>
          <p:cNvCxnSpPr/>
          <p:nvPr/>
        </p:nvCxnSpPr>
        <p:spPr>
          <a:xfrm rot="10800000">
            <a:off x="654050" y="1042040"/>
            <a:ext cx="3841271" cy="335587"/>
          </a:xfrm>
          <a:prstGeom prst="bentConnector3">
            <a:avLst>
              <a:gd name="adj1" fmla="val -5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接箭头连接符 348"/>
          <p:cNvCxnSpPr/>
          <p:nvPr/>
        </p:nvCxnSpPr>
        <p:spPr>
          <a:xfrm flipV="1">
            <a:off x="682932" y="4107737"/>
            <a:ext cx="3556822" cy="7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" name="矩形 350"/>
          <p:cNvSpPr/>
          <p:nvPr/>
        </p:nvSpPr>
        <p:spPr>
          <a:xfrm>
            <a:off x="4282286" y="3916820"/>
            <a:ext cx="1820050" cy="3180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财务岗位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210" name="矩形 209"/>
          <p:cNvSpPr/>
          <p:nvPr/>
        </p:nvSpPr>
        <p:spPr>
          <a:xfrm>
            <a:off x="913538" y="3792003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900" dirty="0" smtClean="0"/>
              <a:t>通过系统提取所辖区县</a:t>
            </a:r>
            <a:endParaRPr lang="en-US" altLang="zh-CN" sz="900" dirty="0" smtClean="0"/>
          </a:p>
          <a:p>
            <a:pPr algn="ctr"/>
            <a:r>
              <a:rPr lang="zh-CN" altLang="en-US" sz="900" dirty="0" smtClean="0"/>
              <a:t>及本级基金归集明细数据</a:t>
            </a:r>
            <a:endParaRPr lang="zh-CN" altLang="en-US" sz="900" dirty="0"/>
          </a:p>
        </p:txBody>
      </p:sp>
      <p:sp>
        <p:nvSpPr>
          <p:cNvPr id="361" name="矩形 360"/>
          <p:cNvSpPr/>
          <p:nvPr/>
        </p:nvSpPr>
        <p:spPr>
          <a:xfrm>
            <a:off x="4262649" y="4441153"/>
            <a:ext cx="1839687" cy="35465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确认本市州当期基金量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362" name="直接箭头连接符 361"/>
          <p:cNvCxnSpPr/>
          <p:nvPr/>
        </p:nvCxnSpPr>
        <p:spPr>
          <a:xfrm>
            <a:off x="5170913" y="4228624"/>
            <a:ext cx="0" cy="225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矩形 378"/>
          <p:cNvSpPr/>
          <p:nvPr/>
        </p:nvSpPr>
        <p:spPr>
          <a:xfrm>
            <a:off x="2986404" y="5292832"/>
            <a:ext cx="779464" cy="3180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财务岗位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382" name="直接箭头连接符 381"/>
          <p:cNvCxnSpPr>
            <a:stCxn id="379" idx="3"/>
            <a:endCxn id="383" idx="1"/>
          </p:cNvCxnSpPr>
          <p:nvPr/>
        </p:nvCxnSpPr>
        <p:spPr>
          <a:xfrm>
            <a:off x="3765868" y="5451850"/>
            <a:ext cx="1244594" cy="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矩形 382"/>
          <p:cNvSpPr/>
          <p:nvPr/>
        </p:nvSpPr>
        <p:spPr>
          <a:xfrm>
            <a:off x="5010462" y="5290004"/>
            <a:ext cx="504950" cy="32470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zh-CN" altLang="en-US" sz="900" dirty="0" smtClean="0">
                <a:solidFill>
                  <a:schemeClr val="tx1"/>
                </a:solidFill>
              </a:rPr>
              <a:t>账实匹配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384" name="矩形 383"/>
          <p:cNvSpPr/>
          <p:nvPr/>
        </p:nvSpPr>
        <p:spPr>
          <a:xfrm>
            <a:off x="4124897" y="5939912"/>
            <a:ext cx="842228" cy="3180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确认全省当期基金量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385" name="直接箭头连接符 384"/>
          <p:cNvCxnSpPr/>
          <p:nvPr/>
        </p:nvCxnSpPr>
        <p:spPr>
          <a:xfrm>
            <a:off x="5244928" y="5633666"/>
            <a:ext cx="729" cy="434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矩形 385"/>
          <p:cNvSpPr/>
          <p:nvPr/>
        </p:nvSpPr>
        <p:spPr>
          <a:xfrm>
            <a:off x="3985451" y="5213501"/>
            <a:ext cx="78716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900" dirty="0" smtClean="0"/>
              <a:t>财务数据</a:t>
            </a:r>
            <a:endParaRPr lang="zh-CN" altLang="en-US" sz="900" dirty="0"/>
          </a:p>
        </p:txBody>
      </p:sp>
      <p:sp>
        <p:nvSpPr>
          <p:cNvPr id="387" name="矩形 386"/>
          <p:cNvSpPr/>
          <p:nvPr/>
        </p:nvSpPr>
        <p:spPr>
          <a:xfrm>
            <a:off x="7549999" y="5253337"/>
            <a:ext cx="91034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900" dirty="0" smtClean="0"/>
              <a:t>归集数据</a:t>
            </a:r>
            <a:endParaRPr lang="zh-CN" altLang="en-US" sz="900" dirty="0"/>
          </a:p>
        </p:txBody>
      </p:sp>
      <p:cxnSp>
        <p:nvCxnSpPr>
          <p:cNvPr id="389" name="直接箭头连接符 388"/>
          <p:cNvCxnSpPr/>
          <p:nvPr/>
        </p:nvCxnSpPr>
        <p:spPr>
          <a:xfrm>
            <a:off x="674225" y="1024261"/>
            <a:ext cx="13280" cy="4438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直接箭头连接符 389"/>
          <p:cNvCxnSpPr/>
          <p:nvPr/>
        </p:nvCxnSpPr>
        <p:spPr>
          <a:xfrm>
            <a:off x="674226" y="5451850"/>
            <a:ext cx="23323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1" name="矩形 390"/>
          <p:cNvSpPr/>
          <p:nvPr/>
        </p:nvSpPr>
        <p:spPr>
          <a:xfrm>
            <a:off x="894113" y="5133798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900" dirty="0" smtClean="0"/>
              <a:t>通过系统提取省本级基金</a:t>
            </a:r>
            <a:endParaRPr lang="en-US" altLang="zh-CN" sz="900" dirty="0" smtClean="0"/>
          </a:p>
          <a:p>
            <a:pPr algn="ctr"/>
            <a:r>
              <a:rPr lang="zh-CN" altLang="en-US" sz="900" dirty="0" smtClean="0"/>
              <a:t>归集明细数据</a:t>
            </a:r>
            <a:endParaRPr lang="zh-CN" altLang="en-US" sz="900" dirty="0"/>
          </a:p>
        </p:txBody>
      </p:sp>
      <p:cxnSp>
        <p:nvCxnSpPr>
          <p:cNvPr id="396" name="肘形连接符 395"/>
          <p:cNvCxnSpPr/>
          <p:nvPr/>
        </p:nvCxnSpPr>
        <p:spPr>
          <a:xfrm rot="10800000" flipV="1">
            <a:off x="3177619" y="4633150"/>
            <a:ext cx="1085802" cy="643186"/>
          </a:xfrm>
          <a:prstGeom prst="bentConnector3">
            <a:avLst>
              <a:gd name="adj1" fmla="val 9966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矩形 400"/>
          <p:cNvSpPr/>
          <p:nvPr/>
        </p:nvSpPr>
        <p:spPr>
          <a:xfrm>
            <a:off x="3089555" y="4303376"/>
            <a:ext cx="12332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dirty="0" smtClean="0"/>
              <a:t>通过系统提取各市州基金归集明细数据</a:t>
            </a:r>
            <a:endParaRPr lang="zh-CN" altLang="en-US" sz="900" dirty="0"/>
          </a:p>
        </p:txBody>
      </p:sp>
      <p:cxnSp>
        <p:nvCxnSpPr>
          <p:cNvPr id="409" name="直接箭头连接符 408"/>
          <p:cNvCxnSpPr/>
          <p:nvPr/>
        </p:nvCxnSpPr>
        <p:spPr>
          <a:xfrm>
            <a:off x="4987447" y="6068093"/>
            <a:ext cx="516418" cy="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矩形 409"/>
          <p:cNvSpPr/>
          <p:nvPr/>
        </p:nvSpPr>
        <p:spPr>
          <a:xfrm>
            <a:off x="5477167" y="5939912"/>
            <a:ext cx="1551855" cy="3180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zh-CN" sz="900" dirty="0">
                <a:solidFill>
                  <a:schemeClr val="tx1"/>
                </a:solidFill>
              </a:rPr>
              <a:t>甘肃省机关事业单位职业年金实账基金归集汇总表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296" name="矩形 295"/>
          <p:cNvSpPr/>
          <p:nvPr/>
        </p:nvSpPr>
        <p:spPr>
          <a:xfrm>
            <a:off x="5732447" y="1212556"/>
            <a:ext cx="447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900" dirty="0" smtClean="0"/>
              <a:t>划款</a:t>
            </a:r>
            <a:endParaRPr lang="en-US" altLang="zh-CN" sz="900" dirty="0" smtClean="0"/>
          </a:p>
          <a:p>
            <a:pPr algn="ctr"/>
            <a:r>
              <a:rPr lang="en-US" altLang="zh-CN" sz="900" dirty="0"/>
              <a:t> </a:t>
            </a:r>
            <a:r>
              <a:rPr lang="zh-CN" altLang="en-US" sz="900" dirty="0" smtClean="0"/>
              <a:t>指令</a:t>
            </a:r>
            <a:endParaRPr lang="en-US" altLang="zh-CN" sz="900" dirty="0"/>
          </a:p>
        </p:txBody>
      </p:sp>
      <p:cxnSp>
        <p:nvCxnSpPr>
          <p:cNvPr id="435" name="直接箭头连接符 434"/>
          <p:cNvCxnSpPr/>
          <p:nvPr/>
        </p:nvCxnSpPr>
        <p:spPr>
          <a:xfrm>
            <a:off x="6211904" y="6268927"/>
            <a:ext cx="0" cy="230832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5" name="矩形 444"/>
          <p:cNvSpPr/>
          <p:nvPr/>
        </p:nvSpPr>
        <p:spPr>
          <a:xfrm>
            <a:off x="7818403" y="6268927"/>
            <a:ext cx="6463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900" dirty="0" smtClean="0"/>
              <a:t>划款指令</a:t>
            </a:r>
            <a:endParaRPr lang="en-US" altLang="zh-CN" sz="900" dirty="0"/>
          </a:p>
        </p:txBody>
      </p:sp>
      <p:cxnSp>
        <p:nvCxnSpPr>
          <p:cNvPr id="446" name="直接箭头连接符 445"/>
          <p:cNvCxnSpPr/>
          <p:nvPr/>
        </p:nvCxnSpPr>
        <p:spPr>
          <a:xfrm>
            <a:off x="11556359" y="5594807"/>
            <a:ext cx="1461" cy="513885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矩形 511"/>
          <p:cNvSpPr/>
          <p:nvPr/>
        </p:nvSpPr>
        <p:spPr>
          <a:xfrm>
            <a:off x="11247997" y="6108562"/>
            <a:ext cx="645156" cy="3180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受托户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514" name="直接连接符 513"/>
          <p:cNvCxnSpPr/>
          <p:nvPr/>
        </p:nvCxnSpPr>
        <p:spPr>
          <a:xfrm>
            <a:off x="569215" y="653743"/>
            <a:ext cx="0" cy="6058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" name="矩形 514"/>
          <p:cNvSpPr/>
          <p:nvPr/>
        </p:nvSpPr>
        <p:spPr>
          <a:xfrm>
            <a:off x="191116" y="632477"/>
            <a:ext cx="41549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b="1" dirty="0" smtClean="0"/>
              <a:t>层级</a:t>
            </a:r>
            <a:endParaRPr lang="zh-CN" altLang="en-US" sz="900" b="1" dirty="0"/>
          </a:p>
        </p:txBody>
      </p:sp>
      <p:cxnSp>
        <p:nvCxnSpPr>
          <p:cNvPr id="516" name="直接连接符 515"/>
          <p:cNvCxnSpPr/>
          <p:nvPr/>
        </p:nvCxnSpPr>
        <p:spPr>
          <a:xfrm>
            <a:off x="183753" y="3734991"/>
            <a:ext cx="1178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8" name="矩形 517"/>
          <p:cNvSpPr/>
          <p:nvPr/>
        </p:nvSpPr>
        <p:spPr>
          <a:xfrm>
            <a:off x="258267" y="1581846"/>
            <a:ext cx="31094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b="1" dirty="0" smtClean="0"/>
              <a:t>省、</a:t>
            </a:r>
            <a:endParaRPr lang="en-US" altLang="zh-CN" sz="900" b="1" dirty="0" smtClean="0"/>
          </a:p>
          <a:p>
            <a:pPr algn="ctr"/>
            <a:r>
              <a:rPr lang="zh-CN" altLang="en-US" sz="900" b="1" dirty="0" smtClean="0"/>
              <a:t>市、</a:t>
            </a:r>
            <a:endParaRPr lang="en-US" altLang="zh-CN" sz="900" b="1" dirty="0" smtClean="0"/>
          </a:p>
          <a:p>
            <a:pPr algn="ctr"/>
            <a:r>
              <a:rPr lang="zh-CN" altLang="en-US" sz="900" b="1" dirty="0" smtClean="0"/>
              <a:t>县</a:t>
            </a:r>
            <a:endParaRPr lang="en-US" altLang="zh-CN" sz="900" b="1" dirty="0" smtClean="0"/>
          </a:p>
          <a:p>
            <a:pPr algn="ctr"/>
            <a:r>
              <a:rPr lang="zh-CN" altLang="en-US" sz="900" b="1" dirty="0" smtClean="0"/>
              <a:t>本</a:t>
            </a:r>
            <a:endParaRPr lang="en-US" altLang="zh-CN" sz="900" b="1" dirty="0" smtClean="0"/>
          </a:p>
          <a:p>
            <a:pPr algn="ctr"/>
            <a:r>
              <a:rPr lang="zh-CN" altLang="en-US" sz="900" b="1" dirty="0" smtClean="0"/>
              <a:t>级</a:t>
            </a:r>
            <a:endParaRPr lang="en-US" altLang="zh-CN" sz="900" b="1" dirty="0" smtClean="0"/>
          </a:p>
        </p:txBody>
      </p:sp>
      <p:sp>
        <p:nvSpPr>
          <p:cNvPr id="519" name="矩形 518"/>
          <p:cNvSpPr/>
          <p:nvPr/>
        </p:nvSpPr>
        <p:spPr>
          <a:xfrm>
            <a:off x="249185" y="4073924"/>
            <a:ext cx="28100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b="1" dirty="0" smtClean="0"/>
              <a:t>市</a:t>
            </a:r>
            <a:endParaRPr lang="en-US" altLang="zh-CN" sz="900" b="1" dirty="0" smtClean="0"/>
          </a:p>
          <a:p>
            <a:pPr algn="ctr"/>
            <a:r>
              <a:rPr lang="zh-CN" altLang="en-US" sz="900" b="1" dirty="0" smtClean="0"/>
              <a:t>州级</a:t>
            </a:r>
            <a:endParaRPr lang="en-US" altLang="zh-CN" sz="900" b="1" dirty="0" smtClean="0"/>
          </a:p>
        </p:txBody>
      </p:sp>
      <p:cxnSp>
        <p:nvCxnSpPr>
          <p:cNvPr id="520" name="直接连接符 519"/>
          <p:cNvCxnSpPr/>
          <p:nvPr/>
        </p:nvCxnSpPr>
        <p:spPr>
          <a:xfrm>
            <a:off x="183753" y="5021607"/>
            <a:ext cx="1178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1" name="矩形 520"/>
          <p:cNvSpPr/>
          <p:nvPr/>
        </p:nvSpPr>
        <p:spPr>
          <a:xfrm>
            <a:off x="212666" y="5760976"/>
            <a:ext cx="2810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b="1" dirty="0" smtClean="0"/>
              <a:t>省级</a:t>
            </a:r>
            <a:endParaRPr lang="en-US" altLang="zh-CN" sz="900" b="1" dirty="0" smtClean="0"/>
          </a:p>
        </p:txBody>
      </p:sp>
      <p:sp>
        <p:nvSpPr>
          <p:cNvPr id="378" name="矩形 377"/>
          <p:cNvSpPr/>
          <p:nvPr/>
        </p:nvSpPr>
        <p:spPr>
          <a:xfrm>
            <a:off x="4671521" y="2466211"/>
            <a:ext cx="8771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缴费核定信息</a:t>
            </a:r>
            <a:endParaRPr lang="zh-CN" altLang="en-US" sz="900" dirty="0"/>
          </a:p>
        </p:txBody>
      </p:sp>
      <p:cxnSp>
        <p:nvCxnSpPr>
          <p:cNvPr id="130" name="肘形连接符 129"/>
          <p:cNvCxnSpPr/>
          <p:nvPr/>
        </p:nvCxnSpPr>
        <p:spPr>
          <a:xfrm flipV="1">
            <a:off x="3018650" y="2263543"/>
            <a:ext cx="6137401" cy="689198"/>
          </a:xfrm>
          <a:prstGeom prst="bentConnector3">
            <a:avLst>
              <a:gd name="adj1" fmla="val 9989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箭头连接符 130"/>
          <p:cNvCxnSpPr/>
          <p:nvPr/>
        </p:nvCxnSpPr>
        <p:spPr>
          <a:xfrm flipH="1">
            <a:off x="3019647" y="2219610"/>
            <a:ext cx="3294" cy="757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直接箭头连接符 458"/>
          <p:cNvCxnSpPr/>
          <p:nvPr/>
        </p:nvCxnSpPr>
        <p:spPr>
          <a:xfrm>
            <a:off x="5515412" y="5444333"/>
            <a:ext cx="512782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箭头连接符 113"/>
          <p:cNvCxnSpPr>
            <a:stCxn id="290" idx="0"/>
            <a:endCxn id="330" idx="2"/>
          </p:cNvCxnSpPr>
          <p:nvPr/>
        </p:nvCxnSpPr>
        <p:spPr>
          <a:xfrm flipH="1" flipV="1">
            <a:off x="4654316" y="1663161"/>
            <a:ext cx="1161" cy="247908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箭头连接符 120"/>
          <p:cNvCxnSpPr/>
          <p:nvPr/>
        </p:nvCxnSpPr>
        <p:spPr>
          <a:xfrm flipH="1">
            <a:off x="6411236" y="1249919"/>
            <a:ext cx="1295" cy="641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接箭头连接符 125"/>
          <p:cNvCxnSpPr>
            <a:endCxn id="330" idx="3"/>
          </p:cNvCxnSpPr>
          <p:nvPr/>
        </p:nvCxnSpPr>
        <p:spPr>
          <a:xfrm flipH="1" flipV="1">
            <a:off x="5082362" y="1515567"/>
            <a:ext cx="1032675" cy="1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肘形连接符 106"/>
          <p:cNvCxnSpPr/>
          <p:nvPr/>
        </p:nvCxnSpPr>
        <p:spPr>
          <a:xfrm rot="10800000">
            <a:off x="1657777" y="2212298"/>
            <a:ext cx="1190748" cy="374365"/>
          </a:xfrm>
          <a:prstGeom prst="bentConnector3">
            <a:avLst>
              <a:gd name="adj1" fmla="val 991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接箭头连接符 109"/>
          <p:cNvCxnSpPr/>
          <p:nvPr/>
        </p:nvCxnSpPr>
        <p:spPr>
          <a:xfrm flipH="1" flipV="1">
            <a:off x="2846489" y="2201116"/>
            <a:ext cx="2036" cy="395210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箭头连接符 114"/>
          <p:cNvCxnSpPr/>
          <p:nvPr/>
        </p:nvCxnSpPr>
        <p:spPr>
          <a:xfrm flipH="1">
            <a:off x="2829510" y="1575401"/>
            <a:ext cx="111" cy="320706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肘形连接符 121"/>
          <p:cNvCxnSpPr/>
          <p:nvPr/>
        </p:nvCxnSpPr>
        <p:spPr>
          <a:xfrm rot="10800000" flipV="1">
            <a:off x="1655142" y="1560765"/>
            <a:ext cx="1175876" cy="338629"/>
          </a:xfrm>
          <a:prstGeom prst="bentConnector3">
            <a:avLst>
              <a:gd name="adj1" fmla="val 9973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肘形连接符 126"/>
          <p:cNvCxnSpPr/>
          <p:nvPr/>
        </p:nvCxnSpPr>
        <p:spPr>
          <a:xfrm rot="10800000" flipV="1">
            <a:off x="6115038" y="1096661"/>
            <a:ext cx="5539045" cy="795535"/>
          </a:xfrm>
          <a:prstGeom prst="bentConnector3">
            <a:avLst>
              <a:gd name="adj1" fmla="val 999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接箭头连接符 135"/>
          <p:cNvCxnSpPr/>
          <p:nvPr/>
        </p:nvCxnSpPr>
        <p:spPr>
          <a:xfrm>
            <a:off x="11654739" y="1089199"/>
            <a:ext cx="4531" cy="801373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9" name="组合 478"/>
          <p:cNvGrpSpPr/>
          <p:nvPr/>
        </p:nvGrpSpPr>
        <p:grpSpPr>
          <a:xfrm>
            <a:off x="3194126" y="5601768"/>
            <a:ext cx="7804039" cy="878440"/>
            <a:chOff x="3194126" y="5601768"/>
            <a:chExt cx="7804039" cy="878440"/>
          </a:xfrm>
        </p:grpSpPr>
        <p:cxnSp>
          <p:nvCxnSpPr>
            <p:cNvPr id="168" name="直接箭头连接符 167"/>
            <p:cNvCxnSpPr/>
            <p:nvPr/>
          </p:nvCxnSpPr>
          <p:spPr>
            <a:xfrm flipH="1" flipV="1">
              <a:off x="10973066" y="5601768"/>
              <a:ext cx="4767" cy="878440"/>
            </a:xfrm>
            <a:prstGeom prst="straightConnector1">
              <a:avLst/>
            </a:prstGeom>
            <a:ln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肘形连接符 181"/>
            <p:cNvCxnSpPr/>
            <p:nvPr/>
          </p:nvCxnSpPr>
          <p:spPr>
            <a:xfrm rot="10800000">
              <a:off x="3194126" y="5625593"/>
              <a:ext cx="7804039" cy="852054"/>
            </a:xfrm>
            <a:prstGeom prst="bentConnector3">
              <a:avLst>
                <a:gd name="adj1" fmla="val 100002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7" name="组合 196"/>
          <p:cNvGrpSpPr/>
          <p:nvPr/>
        </p:nvGrpSpPr>
        <p:grpSpPr>
          <a:xfrm>
            <a:off x="1114732" y="2200689"/>
            <a:ext cx="9829805" cy="986338"/>
            <a:chOff x="3194126" y="5601768"/>
            <a:chExt cx="7804039" cy="878440"/>
          </a:xfrm>
        </p:grpSpPr>
        <p:cxnSp>
          <p:nvCxnSpPr>
            <p:cNvPr id="198" name="直接箭头连接符 197"/>
            <p:cNvCxnSpPr/>
            <p:nvPr/>
          </p:nvCxnSpPr>
          <p:spPr>
            <a:xfrm flipH="1" flipV="1">
              <a:off x="10989950" y="5601768"/>
              <a:ext cx="4767" cy="878440"/>
            </a:xfrm>
            <a:prstGeom prst="straightConnector1">
              <a:avLst/>
            </a:prstGeom>
            <a:ln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肘形连接符 198"/>
            <p:cNvCxnSpPr/>
            <p:nvPr/>
          </p:nvCxnSpPr>
          <p:spPr>
            <a:xfrm rot="10800000">
              <a:off x="3194126" y="5625593"/>
              <a:ext cx="7804039" cy="852054"/>
            </a:xfrm>
            <a:prstGeom prst="bentConnector3">
              <a:avLst>
                <a:gd name="adj1" fmla="val 100002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473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14403" y="304540"/>
            <a:ext cx="10921105" cy="640106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81" name="矩形 180"/>
          <p:cNvSpPr/>
          <p:nvPr/>
        </p:nvSpPr>
        <p:spPr>
          <a:xfrm>
            <a:off x="3888115" y="304539"/>
            <a:ext cx="51149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b="1" dirty="0"/>
              <a:t>职业</a:t>
            </a:r>
            <a:r>
              <a:rPr lang="zh-CN" altLang="en-US" b="1" dirty="0" smtClean="0"/>
              <a:t>年金待遇支付业务经办流程示意图</a:t>
            </a:r>
            <a:r>
              <a:rPr lang="zh-CN" altLang="en-US" sz="1600" b="1" dirty="0" smtClean="0"/>
              <a:t>（二）</a:t>
            </a:r>
            <a:endParaRPr lang="zh-CN" altLang="en-US" sz="1600" b="1" dirty="0"/>
          </a:p>
        </p:txBody>
      </p:sp>
      <p:sp>
        <p:nvSpPr>
          <p:cNvPr id="84" name="矩形 83"/>
          <p:cNvSpPr/>
          <p:nvPr/>
        </p:nvSpPr>
        <p:spPr>
          <a:xfrm>
            <a:off x="1579914" y="1813319"/>
            <a:ext cx="869692" cy="313319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>
                <a:solidFill>
                  <a:schemeClr val="tx1"/>
                </a:solidFill>
              </a:rPr>
              <a:t>参保单位</a:t>
            </a:r>
            <a:endParaRPr lang="en-US" altLang="zh-CN" sz="900" dirty="0">
              <a:solidFill>
                <a:schemeClr val="tx1"/>
              </a:solidFill>
            </a:endParaRPr>
          </a:p>
          <a:p>
            <a:pPr algn="ctr"/>
            <a:r>
              <a:rPr lang="zh-CN" altLang="en-US" sz="900" dirty="0">
                <a:solidFill>
                  <a:schemeClr val="tx1"/>
                </a:solidFill>
              </a:rPr>
              <a:t>申报</a:t>
            </a:r>
          </a:p>
        </p:txBody>
      </p:sp>
      <p:sp>
        <p:nvSpPr>
          <p:cNvPr id="60" name="矩形 59"/>
          <p:cNvSpPr/>
          <p:nvPr/>
        </p:nvSpPr>
        <p:spPr>
          <a:xfrm>
            <a:off x="1638986" y="1116886"/>
            <a:ext cx="822343" cy="22558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>
                <a:solidFill>
                  <a:schemeClr val="tx1"/>
                </a:solidFill>
              </a:rPr>
              <a:t>参保人员</a:t>
            </a:r>
          </a:p>
        </p:txBody>
      </p:sp>
      <p:cxnSp>
        <p:nvCxnSpPr>
          <p:cNvPr id="61" name="直接箭头连接符 60"/>
          <p:cNvCxnSpPr/>
          <p:nvPr/>
        </p:nvCxnSpPr>
        <p:spPr>
          <a:xfrm flipH="1">
            <a:off x="2049655" y="1357980"/>
            <a:ext cx="1456" cy="4658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2648736" y="684415"/>
            <a:ext cx="10634" cy="6021184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1334382" y="672338"/>
            <a:ext cx="136815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50" b="1" dirty="0"/>
              <a:t>参保单位参</a:t>
            </a:r>
            <a:r>
              <a:rPr lang="zh-CN" altLang="en-US" sz="1000" b="1" dirty="0"/>
              <a:t>保人</a:t>
            </a:r>
            <a:r>
              <a:rPr lang="zh-CN" altLang="en-US" sz="1050" b="1" dirty="0"/>
              <a:t>员</a:t>
            </a:r>
          </a:p>
        </p:txBody>
      </p:sp>
      <p:cxnSp>
        <p:nvCxnSpPr>
          <p:cNvPr id="98" name="直接连接符 97"/>
          <p:cNvCxnSpPr/>
          <p:nvPr/>
        </p:nvCxnSpPr>
        <p:spPr>
          <a:xfrm flipV="1">
            <a:off x="9527215" y="655680"/>
            <a:ext cx="906" cy="6049919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矩形 99"/>
          <p:cNvSpPr/>
          <p:nvPr/>
        </p:nvSpPr>
        <p:spPr>
          <a:xfrm>
            <a:off x="4939512" y="664775"/>
            <a:ext cx="231174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50" b="1" dirty="0"/>
              <a:t>省、市、县经办机构</a:t>
            </a:r>
          </a:p>
        </p:txBody>
      </p:sp>
      <p:sp>
        <p:nvSpPr>
          <p:cNvPr id="101" name="矩形 100"/>
          <p:cNvSpPr/>
          <p:nvPr/>
        </p:nvSpPr>
        <p:spPr>
          <a:xfrm>
            <a:off x="9497816" y="685866"/>
            <a:ext cx="192705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00" b="1" dirty="0"/>
              <a:t>职业</a:t>
            </a:r>
            <a:r>
              <a:rPr lang="zh-CN" altLang="en-US" sz="1050" b="1" dirty="0"/>
              <a:t>年金运营机构</a:t>
            </a:r>
          </a:p>
        </p:txBody>
      </p:sp>
      <p:sp>
        <p:nvSpPr>
          <p:cNvPr id="92" name="矩形 91"/>
          <p:cNvSpPr/>
          <p:nvPr/>
        </p:nvSpPr>
        <p:spPr>
          <a:xfrm>
            <a:off x="4069234" y="1789718"/>
            <a:ext cx="808023" cy="35560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业务岗位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22" name="直接箭头连接符 21"/>
          <p:cNvCxnSpPr>
            <a:stCxn id="84" idx="3"/>
            <a:endCxn id="92" idx="1"/>
          </p:cNvCxnSpPr>
          <p:nvPr/>
        </p:nvCxnSpPr>
        <p:spPr>
          <a:xfrm flipV="1">
            <a:off x="2449606" y="1967521"/>
            <a:ext cx="1619628" cy="24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stCxn id="92" idx="3"/>
            <a:endCxn id="144" idx="1"/>
          </p:cNvCxnSpPr>
          <p:nvPr/>
        </p:nvCxnSpPr>
        <p:spPr>
          <a:xfrm flipV="1">
            <a:off x="4877257" y="1966815"/>
            <a:ext cx="1139925" cy="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2608881" y="1621806"/>
            <a:ext cx="1474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900" dirty="0" smtClean="0"/>
              <a:t>转移、</a:t>
            </a:r>
            <a:r>
              <a:rPr lang="zh-CN" altLang="en-US" sz="900" dirty="0" smtClean="0"/>
              <a:t>养老待遇</a:t>
            </a:r>
            <a:r>
              <a:rPr lang="zh-CN" altLang="zh-CN" sz="900" dirty="0" smtClean="0"/>
              <a:t>、</a:t>
            </a:r>
            <a:r>
              <a:rPr lang="zh-CN" altLang="zh-CN" sz="900" dirty="0"/>
              <a:t>一次性</a:t>
            </a:r>
            <a:r>
              <a:rPr lang="zh-CN" altLang="zh-CN" sz="900" dirty="0" smtClean="0"/>
              <a:t>待遇等</a:t>
            </a:r>
            <a:r>
              <a:rPr lang="zh-CN" altLang="en-US" sz="900" dirty="0" smtClean="0"/>
              <a:t>申报、核定</a:t>
            </a:r>
            <a:endParaRPr lang="zh-CN" altLang="en-US" sz="900" dirty="0"/>
          </a:p>
        </p:txBody>
      </p:sp>
      <p:sp>
        <p:nvSpPr>
          <p:cNvPr id="144" name="矩形 143"/>
          <p:cNvSpPr/>
          <p:nvPr/>
        </p:nvSpPr>
        <p:spPr>
          <a:xfrm>
            <a:off x="6017182" y="1776517"/>
            <a:ext cx="798723" cy="38059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财务岗位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145" name="直接箭头连接符 144"/>
          <p:cNvCxnSpPr/>
          <p:nvPr/>
        </p:nvCxnSpPr>
        <p:spPr>
          <a:xfrm flipH="1">
            <a:off x="8332171" y="2162373"/>
            <a:ext cx="4198" cy="863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矩形 145"/>
          <p:cNvSpPr/>
          <p:nvPr/>
        </p:nvSpPr>
        <p:spPr>
          <a:xfrm>
            <a:off x="4468294" y="1776517"/>
            <a:ext cx="180721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dirty="0" smtClean="0"/>
              <a:t>各类业务核定数据</a:t>
            </a:r>
            <a:endParaRPr lang="zh-CN" altLang="en-US" sz="900" dirty="0"/>
          </a:p>
        </p:txBody>
      </p:sp>
      <p:sp>
        <p:nvSpPr>
          <p:cNvPr id="247" name="矩形 246"/>
          <p:cNvSpPr/>
          <p:nvPr/>
        </p:nvSpPr>
        <p:spPr>
          <a:xfrm>
            <a:off x="4865574" y="3016591"/>
            <a:ext cx="1303050" cy="35565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endParaRPr lang="en-US" altLang="zh-CN" sz="900" dirty="0" smtClean="0"/>
          </a:p>
          <a:p>
            <a:pPr algn="ctr"/>
            <a:r>
              <a:rPr lang="zh-CN" altLang="en-US" sz="900" dirty="0" smtClean="0"/>
              <a:t>确认</a:t>
            </a:r>
            <a:r>
              <a:rPr lang="zh-CN" altLang="en-US" sz="900" dirty="0"/>
              <a:t>当</a:t>
            </a:r>
            <a:r>
              <a:rPr lang="zh-CN" altLang="en-US" sz="900" dirty="0" smtClean="0"/>
              <a:t>期市</a:t>
            </a:r>
            <a:endParaRPr lang="en-US" altLang="zh-CN" sz="900" dirty="0" smtClean="0"/>
          </a:p>
          <a:p>
            <a:pPr algn="ctr"/>
            <a:r>
              <a:rPr lang="zh-CN" altLang="en-US" sz="900" dirty="0" smtClean="0"/>
              <a:t>支出</a:t>
            </a:r>
            <a:r>
              <a:rPr lang="zh-CN" altLang="en-US" sz="900" dirty="0"/>
              <a:t>明细</a:t>
            </a:r>
          </a:p>
          <a:p>
            <a:pPr algn="ctr"/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139" name="直接箭头连接符 138"/>
          <p:cNvCxnSpPr>
            <a:stCxn id="276" idx="3"/>
            <a:endCxn id="278" idx="1"/>
          </p:cNvCxnSpPr>
          <p:nvPr/>
        </p:nvCxnSpPr>
        <p:spPr>
          <a:xfrm flipV="1">
            <a:off x="7505197" y="5049264"/>
            <a:ext cx="443584" cy="1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矩形 275"/>
          <p:cNvSpPr/>
          <p:nvPr/>
        </p:nvSpPr>
        <p:spPr>
          <a:xfrm>
            <a:off x="6732385" y="4833184"/>
            <a:ext cx="772812" cy="43584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确认当期全省支出明细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186" name="直接箭头连接符 185"/>
          <p:cNvCxnSpPr>
            <a:stCxn id="247" idx="2"/>
          </p:cNvCxnSpPr>
          <p:nvPr/>
        </p:nvCxnSpPr>
        <p:spPr>
          <a:xfrm>
            <a:off x="5517099" y="3372247"/>
            <a:ext cx="0" cy="609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矩形 277"/>
          <p:cNvSpPr/>
          <p:nvPr/>
        </p:nvSpPr>
        <p:spPr>
          <a:xfrm>
            <a:off x="7948781" y="4829497"/>
            <a:ext cx="1134850" cy="439534"/>
          </a:xfrm>
          <a:prstGeom prst="rect">
            <a:avLst/>
          </a:prstGeom>
          <a:solidFill>
            <a:schemeClr val="bg1"/>
          </a:solidFill>
          <a:ln w="12700" cmpd="sng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 altLang="zh-CN" sz="9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《</a:t>
            </a:r>
            <a:r>
              <a:rPr lang="zh-CN" altLang="en-US" sz="900" dirty="0" smtClean="0">
                <a:solidFill>
                  <a:schemeClr val="tx1"/>
                </a:solidFill>
              </a:rPr>
              <a:t>甘肃省机关事业单位职业年金支出明细汇总表</a:t>
            </a:r>
            <a:r>
              <a:rPr lang="en-US" altLang="zh-CN" sz="900" dirty="0" smtClean="0">
                <a:solidFill>
                  <a:schemeClr val="tx1"/>
                </a:solidFill>
              </a:rPr>
              <a:t>》</a:t>
            </a:r>
            <a:endParaRPr lang="zh-CN" altLang="en-US" sz="900" dirty="0" smtClean="0">
              <a:solidFill>
                <a:schemeClr val="tx1"/>
              </a:solidFill>
            </a:endParaRPr>
          </a:p>
          <a:p>
            <a:pPr algn="ctr"/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282" name="矩形 281"/>
          <p:cNvSpPr/>
          <p:nvPr/>
        </p:nvSpPr>
        <p:spPr>
          <a:xfrm>
            <a:off x="9974349" y="4178650"/>
            <a:ext cx="867710" cy="38160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>
                <a:solidFill>
                  <a:schemeClr val="tx1"/>
                </a:solidFill>
              </a:rPr>
              <a:t>托管人</a:t>
            </a:r>
          </a:p>
        </p:txBody>
      </p:sp>
      <p:sp>
        <p:nvSpPr>
          <p:cNvPr id="293" name="矩形 292"/>
          <p:cNvSpPr/>
          <p:nvPr/>
        </p:nvSpPr>
        <p:spPr>
          <a:xfrm>
            <a:off x="10637670" y="4776718"/>
            <a:ext cx="726449" cy="826913"/>
          </a:xfrm>
          <a:prstGeom prst="rect">
            <a:avLst/>
          </a:prstGeom>
          <a:solidFill>
            <a:schemeClr val="bg1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收益人、转入地职业年金归集账户、企业年金托管账户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298" name="矩形 297"/>
          <p:cNvSpPr/>
          <p:nvPr/>
        </p:nvSpPr>
        <p:spPr>
          <a:xfrm>
            <a:off x="7989607" y="5716955"/>
            <a:ext cx="1094024" cy="3220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财务岗位</a:t>
            </a:r>
            <a:endParaRPr lang="en-US" altLang="zh-CN" sz="900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（记账）</a:t>
            </a:r>
            <a:endParaRPr lang="en-US" altLang="zh-CN" sz="900" dirty="0" smtClean="0">
              <a:solidFill>
                <a:schemeClr val="tx1"/>
              </a:solidFill>
            </a:endParaRPr>
          </a:p>
        </p:txBody>
      </p:sp>
      <p:sp>
        <p:nvSpPr>
          <p:cNvPr id="321" name="矩形 320"/>
          <p:cNvSpPr/>
          <p:nvPr/>
        </p:nvSpPr>
        <p:spPr>
          <a:xfrm>
            <a:off x="9487199" y="5694531"/>
            <a:ext cx="8771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支付结果反馈</a:t>
            </a:r>
            <a:endParaRPr lang="zh-CN" altLang="en-US" sz="900" dirty="0"/>
          </a:p>
        </p:txBody>
      </p:sp>
      <p:sp>
        <p:nvSpPr>
          <p:cNvPr id="397" name="矩形 396"/>
          <p:cNvSpPr/>
          <p:nvPr/>
        </p:nvSpPr>
        <p:spPr>
          <a:xfrm>
            <a:off x="6732385" y="4108669"/>
            <a:ext cx="871190" cy="3737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财务岗位</a:t>
            </a:r>
            <a:endParaRPr lang="en-US" altLang="zh-CN" sz="900" dirty="0" smtClean="0">
              <a:solidFill>
                <a:schemeClr val="tx1"/>
              </a:solidFill>
            </a:endParaRPr>
          </a:p>
        </p:txBody>
      </p:sp>
      <p:cxnSp>
        <p:nvCxnSpPr>
          <p:cNvPr id="426" name="肘形连接符 425"/>
          <p:cNvCxnSpPr/>
          <p:nvPr/>
        </p:nvCxnSpPr>
        <p:spPr>
          <a:xfrm rot="16200000" flipV="1">
            <a:off x="4364006" y="2275830"/>
            <a:ext cx="3756111" cy="3516363"/>
          </a:xfrm>
          <a:prstGeom prst="bentConnector3">
            <a:avLst>
              <a:gd name="adj1" fmla="val 63"/>
            </a:avLst>
          </a:prstGeom>
          <a:ln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矩形 441"/>
          <p:cNvSpPr/>
          <p:nvPr/>
        </p:nvSpPr>
        <p:spPr>
          <a:xfrm>
            <a:off x="5531747" y="5710591"/>
            <a:ext cx="13388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修改数据提交二次支付</a:t>
            </a:r>
            <a:endParaRPr lang="zh-CN" altLang="en-US" sz="900" dirty="0"/>
          </a:p>
        </p:txBody>
      </p:sp>
      <p:cxnSp>
        <p:nvCxnSpPr>
          <p:cNvPr id="444" name="直接连接符 443"/>
          <p:cNvCxnSpPr/>
          <p:nvPr/>
        </p:nvCxnSpPr>
        <p:spPr>
          <a:xfrm>
            <a:off x="612383" y="655680"/>
            <a:ext cx="10923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直接连接符 453"/>
          <p:cNvCxnSpPr/>
          <p:nvPr/>
        </p:nvCxnSpPr>
        <p:spPr>
          <a:xfrm flipV="1">
            <a:off x="612383" y="939782"/>
            <a:ext cx="10923125" cy="25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 flipV="1">
            <a:off x="1288387" y="684415"/>
            <a:ext cx="0" cy="6021184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矩形 92"/>
          <p:cNvSpPr/>
          <p:nvPr/>
        </p:nvSpPr>
        <p:spPr>
          <a:xfrm>
            <a:off x="761137" y="699944"/>
            <a:ext cx="41549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b="1" dirty="0" smtClean="0"/>
              <a:t>层级</a:t>
            </a:r>
            <a:endParaRPr lang="zh-CN" altLang="en-US" sz="900" b="1" dirty="0"/>
          </a:p>
        </p:txBody>
      </p:sp>
      <p:cxnSp>
        <p:nvCxnSpPr>
          <p:cNvPr id="113" name="直接连接符 112"/>
          <p:cNvCxnSpPr/>
          <p:nvPr/>
        </p:nvCxnSpPr>
        <p:spPr>
          <a:xfrm flipV="1">
            <a:off x="586549" y="2262554"/>
            <a:ext cx="10965485" cy="49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矩形 121"/>
          <p:cNvSpPr/>
          <p:nvPr/>
        </p:nvSpPr>
        <p:spPr>
          <a:xfrm>
            <a:off x="851315" y="1152744"/>
            <a:ext cx="29783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b="1" dirty="0" smtClean="0"/>
              <a:t>省、</a:t>
            </a:r>
            <a:endParaRPr lang="en-US" altLang="zh-CN" sz="900" b="1" dirty="0" smtClean="0"/>
          </a:p>
          <a:p>
            <a:pPr algn="ctr"/>
            <a:r>
              <a:rPr lang="zh-CN" altLang="en-US" sz="900" b="1" dirty="0" smtClean="0"/>
              <a:t>市、县</a:t>
            </a:r>
            <a:endParaRPr lang="en-US" altLang="zh-CN" sz="900" b="1" dirty="0" smtClean="0"/>
          </a:p>
          <a:p>
            <a:pPr algn="ctr"/>
            <a:r>
              <a:rPr lang="zh-CN" altLang="en-US" sz="900" b="1" dirty="0" smtClean="0"/>
              <a:t>本</a:t>
            </a:r>
            <a:endParaRPr lang="en-US" altLang="zh-CN" sz="900" b="1" dirty="0" smtClean="0"/>
          </a:p>
          <a:p>
            <a:pPr algn="ctr"/>
            <a:r>
              <a:rPr lang="zh-CN" altLang="en-US" sz="900" b="1" dirty="0" smtClean="0"/>
              <a:t>级</a:t>
            </a:r>
            <a:endParaRPr lang="en-US" altLang="zh-CN" sz="900" b="1" dirty="0" smtClean="0"/>
          </a:p>
        </p:txBody>
      </p:sp>
      <p:cxnSp>
        <p:nvCxnSpPr>
          <p:cNvPr id="153" name="直接箭头连接符 152"/>
          <p:cNvCxnSpPr>
            <a:stCxn id="144" idx="3"/>
            <a:endCxn id="161" idx="1"/>
          </p:cNvCxnSpPr>
          <p:nvPr/>
        </p:nvCxnSpPr>
        <p:spPr>
          <a:xfrm>
            <a:off x="6815905" y="1966815"/>
            <a:ext cx="1012889" cy="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矩形 160"/>
          <p:cNvSpPr/>
          <p:nvPr/>
        </p:nvSpPr>
        <p:spPr>
          <a:xfrm>
            <a:off x="7828794" y="1776870"/>
            <a:ext cx="879066" cy="38059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当期支出明细数据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63" name="矩形 162"/>
          <p:cNvSpPr/>
          <p:nvPr/>
        </p:nvSpPr>
        <p:spPr>
          <a:xfrm>
            <a:off x="6885827" y="1656280"/>
            <a:ext cx="915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dirty="0" smtClean="0"/>
              <a:t>通过系统提取数据</a:t>
            </a:r>
            <a:endParaRPr lang="zh-CN" altLang="en-US" sz="900" dirty="0"/>
          </a:p>
        </p:txBody>
      </p:sp>
      <p:sp>
        <p:nvSpPr>
          <p:cNvPr id="173" name="矩形 172"/>
          <p:cNvSpPr/>
          <p:nvPr/>
        </p:nvSpPr>
        <p:spPr>
          <a:xfrm>
            <a:off x="7862554" y="2997079"/>
            <a:ext cx="798723" cy="38059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CN" altLang="en-US" sz="900" dirty="0" smtClean="0">
                <a:solidFill>
                  <a:schemeClr val="tx1"/>
                </a:solidFill>
              </a:rPr>
              <a:t>财务岗位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72" name="矩形 471"/>
          <p:cNvSpPr/>
          <p:nvPr/>
        </p:nvSpPr>
        <p:spPr>
          <a:xfrm>
            <a:off x="7161199" y="2382739"/>
            <a:ext cx="122884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dirty="0"/>
              <a:t>通过系统</a:t>
            </a:r>
            <a:r>
              <a:rPr lang="zh-CN" altLang="en-US" sz="900" dirty="0" smtClean="0"/>
              <a:t>提取市本级及所辖县区支出明细数据</a:t>
            </a:r>
            <a:endParaRPr lang="zh-CN" altLang="en-US" sz="900" dirty="0"/>
          </a:p>
        </p:txBody>
      </p:sp>
      <p:cxnSp>
        <p:nvCxnSpPr>
          <p:cNvPr id="67" name="直接箭头连接符 66"/>
          <p:cNvCxnSpPr>
            <a:stCxn id="173" idx="1"/>
            <a:endCxn id="247" idx="3"/>
          </p:cNvCxnSpPr>
          <p:nvPr/>
        </p:nvCxnSpPr>
        <p:spPr>
          <a:xfrm flipH="1">
            <a:off x="6168624" y="3187377"/>
            <a:ext cx="1693930" cy="7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肘形连接符 84"/>
          <p:cNvCxnSpPr/>
          <p:nvPr/>
        </p:nvCxnSpPr>
        <p:spPr>
          <a:xfrm rot="16200000" flipH="1">
            <a:off x="5641726" y="3236986"/>
            <a:ext cx="965616" cy="12148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肘形连接符 88"/>
          <p:cNvCxnSpPr>
            <a:stCxn id="161" idx="3"/>
            <a:endCxn id="397" idx="3"/>
          </p:cNvCxnSpPr>
          <p:nvPr/>
        </p:nvCxnSpPr>
        <p:spPr>
          <a:xfrm flipH="1">
            <a:off x="7603575" y="1967168"/>
            <a:ext cx="1104285" cy="2328355"/>
          </a:xfrm>
          <a:prstGeom prst="bentConnector3">
            <a:avLst>
              <a:gd name="adj1" fmla="val -207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5558441" y="4009603"/>
            <a:ext cx="1228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dirty="0"/>
              <a:t>通过系统</a:t>
            </a:r>
            <a:r>
              <a:rPr lang="zh-CN" altLang="en-US" sz="900" dirty="0" smtClean="0"/>
              <a:t>提取各市州支出明细数据</a:t>
            </a:r>
            <a:endParaRPr lang="zh-CN" altLang="en-US" sz="900" dirty="0"/>
          </a:p>
        </p:txBody>
      </p:sp>
      <p:sp>
        <p:nvSpPr>
          <p:cNvPr id="95" name="矩形 94"/>
          <p:cNvSpPr/>
          <p:nvPr/>
        </p:nvSpPr>
        <p:spPr>
          <a:xfrm>
            <a:off x="7667448" y="3973689"/>
            <a:ext cx="1228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dirty="0"/>
              <a:t>通过系统</a:t>
            </a:r>
            <a:r>
              <a:rPr lang="zh-CN" altLang="en-US" sz="900" dirty="0" smtClean="0"/>
              <a:t>提取省本级支出明细数据</a:t>
            </a:r>
            <a:endParaRPr lang="zh-CN" altLang="en-US" sz="900" dirty="0"/>
          </a:p>
        </p:txBody>
      </p:sp>
      <p:cxnSp>
        <p:nvCxnSpPr>
          <p:cNvPr id="102" name="直接箭头连接符 101"/>
          <p:cNvCxnSpPr>
            <a:stCxn id="397" idx="2"/>
          </p:cNvCxnSpPr>
          <p:nvPr/>
        </p:nvCxnSpPr>
        <p:spPr>
          <a:xfrm flipH="1">
            <a:off x="7165636" y="4482377"/>
            <a:ext cx="2344" cy="361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肘形连接符 116"/>
          <p:cNvCxnSpPr>
            <a:stCxn id="278" idx="3"/>
          </p:cNvCxnSpPr>
          <p:nvPr/>
        </p:nvCxnSpPr>
        <p:spPr>
          <a:xfrm flipV="1">
            <a:off x="9083631" y="4536510"/>
            <a:ext cx="1086650" cy="512754"/>
          </a:xfrm>
          <a:prstGeom prst="bentConnector3">
            <a:avLst>
              <a:gd name="adj1" fmla="val 999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肘形连接符 119"/>
          <p:cNvCxnSpPr/>
          <p:nvPr/>
        </p:nvCxnSpPr>
        <p:spPr>
          <a:xfrm>
            <a:off x="7610356" y="4397806"/>
            <a:ext cx="2353360" cy="47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8" name="矩形 447"/>
          <p:cNvSpPr/>
          <p:nvPr/>
        </p:nvSpPr>
        <p:spPr>
          <a:xfrm>
            <a:off x="8930195" y="4233955"/>
            <a:ext cx="6463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支付指令</a:t>
            </a:r>
            <a:endParaRPr lang="zh-CN" altLang="en-US" sz="900" dirty="0"/>
          </a:p>
        </p:txBody>
      </p:sp>
      <p:cxnSp>
        <p:nvCxnSpPr>
          <p:cNvPr id="129" name="肘形连接符 128"/>
          <p:cNvCxnSpPr>
            <a:stCxn id="282" idx="3"/>
          </p:cNvCxnSpPr>
          <p:nvPr/>
        </p:nvCxnSpPr>
        <p:spPr>
          <a:xfrm>
            <a:off x="10842059" y="4369452"/>
            <a:ext cx="340034" cy="4162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" name="矩形 470"/>
          <p:cNvSpPr/>
          <p:nvPr/>
        </p:nvSpPr>
        <p:spPr>
          <a:xfrm>
            <a:off x="10811907" y="4200734"/>
            <a:ext cx="41549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/>
              <a:t>支付</a:t>
            </a:r>
          </a:p>
        </p:txBody>
      </p:sp>
      <p:cxnSp>
        <p:nvCxnSpPr>
          <p:cNvPr id="151" name="直接连接符 150"/>
          <p:cNvCxnSpPr/>
          <p:nvPr/>
        </p:nvCxnSpPr>
        <p:spPr>
          <a:xfrm flipV="1">
            <a:off x="597877" y="3798277"/>
            <a:ext cx="10937631" cy="35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矩形 151"/>
          <p:cNvSpPr/>
          <p:nvPr/>
        </p:nvSpPr>
        <p:spPr>
          <a:xfrm>
            <a:off x="785361" y="2780324"/>
            <a:ext cx="36378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b="1" dirty="0" smtClean="0"/>
              <a:t>市</a:t>
            </a:r>
            <a:endParaRPr lang="en-US" altLang="zh-CN" sz="900" b="1" dirty="0" smtClean="0"/>
          </a:p>
          <a:p>
            <a:pPr algn="ctr"/>
            <a:r>
              <a:rPr lang="zh-CN" altLang="en-US" sz="900" b="1" dirty="0" smtClean="0"/>
              <a:t>州</a:t>
            </a:r>
            <a:endParaRPr lang="en-US" altLang="zh-CN" sz="900" b="1" dirty="0" smtClean="0"/>
          </a:p>
          <a:p>
            <a:pPr algn="ctr"/>
            <a:r>
              <a:rPr lang="zh-CN" altLang="en-US" sz="900" b="1" dirty="0" smtClean="0"/>
              <a:t>级</a:t>
            </a:r>
            <a:endParaRPr lang="en-US" altLang="zh-CN" sz="900" b="1" dirty="0" smtClean="0"/>
          </a:p>
        </p:txBody>
      </p:sp>
      <p:sp>
        <p:nvSpPr>
          <p:cNvPr id="154" name="矩形 153"/>
          <p:cNvSpPr/>
          <p:nvPr/>
        </p:nvSpPr>
        <p:spPr>
          <a:xfrm>
            <a:off x="785361" y="4996922"/>
            <a:ext cx="3637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b="1" dirty="0" smtClean="0"/>
              <a:t>省级</a:t>
            </a:r>
            <a:endParaRPr lang="en-US" altLang="zh-CN" sz="900" b="1" dirty="0" smtClean="0"/>
          </a:p>
        </p:txBody>
      </p:sp>
      <p:cxnSp>
        <p:nvCxnSpPr>
          <p:cNvPr id="68" name="肘形连接符 67"/>
          <p:cNvCxnSpPr/>
          <p:nvPr/>
        </p:nvCxnSpPr>
        <p:spPr>
          <a:xfrm rot="10800000">
            <a:off x="4489559" y="1366302"/>
            <a:ext cx="5921010" cy="2785984"/>
          </a:xfrm>
          <a:prstGeom prst="bentConnector3">
            <a:avLst>
              <a:gd name="adj1" fmla="val -1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箭头连接符 78"/>
          <p:cNvCxnSpPr/>
          <p:nvPr/>
        </p:nvCxnSpPr>
        <p:spPr>
          <a:xfrm>
            <a:off x="4500192" y="1379154"/>
            <a:ext cx="0" cy="423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6754886" y="1179861"/>
            <a:ext cx="191590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/>
              <a:t>当期已支付待遇数据</a:t>
            </a:r>
            <a:r>
              <a:rPr lang="zh-CN" altLang="en-US" sz="900" dirty="0"/>
              <a:t>冲减个人账户</a:t>
            </a:r>
          </a:p>
        </p:txBody>
      </p:sp>
      <p:cxnSp>
        <p:nvCxnSpPr>
          <p:cNvPr id="9" name="肘形连接符 8"/>
          <p:cNvCxnSpPr/>
          <p:nvPr/>
        </p:nvCxnSpPr>
        <p:spPr>
          <a:xfrm rot="10800000" flipV="1">
            <a:off x="4489559" y="2157113"/>
            <a:ext cx="1964404" cy="469128"/>
          </a:xfrm>
          <a:prstGeom prst="bentConnector3">
            <a:avLst>
              <a:gd name="adj1" fmla="val -337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肘形连接符 15"/>
          <p:cNvCxnSpPr/>
          <p:nvPr/>
        </p:nvCxnSpPr>
        <p:spPr>
          <a:xfrm rot="10800000" flipV="1">
            <a:off x="9062365" y="4564428"/>
            <a:ext cx="1367828" cy="1350301"/>
          </a:xfrm>
          <a:prstGeom prst="bentConnector3">
            <a:avLst>
              <a:gd name="adj1" fmla="val -527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33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headEnd type="triangl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1935</TotalTime>
  <Words>408</Words>
  <Application>Microsoft Office PowerPoint</Application>
  <PresentationFormat>宽屏</PresentationFormat>
  <Paragraphs>105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142</cp:revision>
  <dcterms:created xsi:type="dcterms:W3CDTF">2020-10-12T08:53:30Z</dcterms:created>
  <dcterms:modified xsi:type="dcterms:W3CDTF">2020-11-04T02:19:43Z</dcterms:modified>
</cp:coreProperties>
</file>